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handoutMasterIdLst>
    <p:handoutMasterId r:id="rId16"/>
  </p:handoutMasterIdLst>
  <p:sldIdLst>
    <p:sldId id="333" r:id="rId2"/>
    <p:sldId id="280" r:id="rId3"/>
    <p:sldId id="278" r:id="rId4"/>
    <p:sldId id="336" r:id="rId5"/>
    <p:sldId id="343" r:id="rId6"/>
    <p:sldId id="337" r:id="rId7"/>
    <p:sldId id="342" r:id="rId8"/>
    <p:sldId id="344" r:id="rId9"/>
    <p:sldId id="338" r:id="rId10"/>
    <p:sldId id="340" r:id="rId11"/>
    <p:sldId id="341" r:id="rId12"/>
    <p:sldId id="335" r:id="rId13"/>
    <p:sldId id="290" r:id="rId14"/>
  </p:sldIdLst>
  <p:sldSz cx="18288000" cy="10287000"/>
  <p:notesSz cx="6858000" cy="9144000"/>
  <p:embeddedFontLst>
    <p:embeddedFont>
      <p:font typeface="KaiTi" panose="02010609060101010101" pitchFamily="49" charset="-122"/>
      <p:regular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等线 Light" panose="02010600030101010101" pitchFamily="2" charset="-122"/>
      <p:regular r:id="rId20"/>
    </p:embeddedFont>
    <p:embeddedFont>
      <p:font typeface="Assistant" pitchFamily="2" charset="-79"/>
      <p:regular r:id="rId21"/>
      <p:bold r:id="rId22"/>
    </p:embeddedFont>
    <p:embeddedFont>
      <p:font typeface="Tenor Sans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EB8"/>
    <a:srgbClr val="B73648"/>
    <a:srgbClr val="CF3D32"/>
    <a:srgbClr val="F5493B"/>
    <a:srgbClr val="FF7E79"/>
    <a:srgbClr val="871E2D"/>
    <a:srgbClr val="9E2334"/>
    <a:srgbClr val="FF2F92"/>
    <a:srgbClr val="FF4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3"/>
    <p:restoredTop sz="84082"/>
  </p:normalViewPr>
  <p:slideViewPr>
    <p:cSldViewPr snapToGrid="0">
      <p:cViewPr varScale="1">
        <p:scale>
          <a:sx n="66" d="100"/>
          <a:sy n="66" d="100"/>
        </p:scale>
        <p:origin x="600" y="3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4CCD839-724F-ECB1-BFAC-64164D5414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CC49F2-1B45-1F8D-B3CA-61DA492A59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D86FE-27EB-ED44-8E7A-E9385338B62F}" type="datetimeFigureOut">
              <a:rPr kumimoji="1" lang="zh-CN" altLang="en-US" smtClean="0"/>
              <a:t>2024/3/31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21A756-FFA1-C68C-829C-3AB06A67C8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C113E0-2090-E120-CF22-195C43C0C9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08E17-EDBD-E846-8646-8845AD197D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9532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this is </a:t>
            </a:r>
            <a:r>
              <a:rPr kumimoji="1" lang="en-US" altLang="zh-CN" dirty="0" err="1"/>
              <a:t>Maoning</a:t>
            </a:r>
            <a:r>
              <a:rPr kumimoji="1" lang="en-US" altLang="zh-CN" dirty="0"/>
              <a:t> Chen from EEE Department, Today, I ’m going to introduce </a:t>
            </a:r>
            <a:r>
              <a:rPr lang="en-US" altLang="zh-CN" sz="1100" dirty="0">
                <a:latin typeface="+mj-lt"/>
              </a:rPr>
              <a:t>A new Application and research of Transformer in Computer Vision filed, the title is  </a:t>
            </a:r>
            <a:r>
              <a:rPr lang="en-US" altLang="zh-CN" sz="1100" dirty="0" err="1">
                <a:latin typeface="+mj-lt"/>
              </a:rPr>
              <a:t>EfficientViT</a:t>
            </a:r>
            <a:r>
              <a:rPr lang="en-US" altLang="zh-CN" sz="1100" dirty="0">
                <a:latin typeface="+mj-lt"/>
              </a:rPr>
              <a:t>: Memory Efficient Vision Transformer with Cascaded Group Attention</a:t>
            </a:r>
          </a:p>
          <a:p>
            <a:r>
              <a:rPr lang="en-US" altLang="zh-CN" sz="1100" dirty="0">
                <a:latin typeface="+mj-lt"/>
              </a:rPr>
              <a:t>This paper is a work conducted by CUHK and Microsoft jointly.</a:t>
            </a:r>
            <a:br>
              <a:rPr lang="en-US" altLang="zh-CN" sz="1100" dirty="0">
                <a:latin typeface="+mj-lt"/>
              </a:rPr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874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When comparing to CNNs,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M3 network have 1.4% better top-1 accuracy than Mobile Nets V2 with running at 2.5× on V100 GPU and and 3.0× faster speed on Intel CPU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When comparing to other Vits,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dirty="0"/>
              <a:t>EfficientViT-M4 have Similar accuracy with </a:t>
            </a:r>
            <a:r>
              <a:rPr kumimoji="1" lang="en-US" altLang="zh-CN" dirty="0" err="1"/>
              <a:t>EdgeViT</a:t>
            </a:r>
            <a:r>
              <a:rPr kumimoji="1" lang="en-US" altLang="zh-CN" dirty="0"/>
              <a:t>-XXS with 4.4× faster on GPUS and 3.0× faster on CPUS</a:t>
            </a:r>
          </a:p>
          <a:p>
            <a:r>
              <a:rPr kumimoji="1" lang="en-US" altLang="zh-CN" dirty="0"/>
              <a:t>On transfer learning tasks,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have Largest Throughput. It also achieves highest accuracy in CIFAR-10 and other three datasets.</a:t>
            </a:r>
          </a:p>
          <a:p>
            <a:r>
              <a:rPr kumimoji="1" lang="en-US" altLang="zh-CN" dirty="0"/>
              <a:t>It also have a best performance in objective detections.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0287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future,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similar research can be conducted on other transformers to accelerate other tasks.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3137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(Here are my references)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4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That’s all for my presentation, thanks a lot for your listening! </a:t>
            </a:r>
          </a:p>
          <a:p>
            <a:r>
              <a:rPr kumimoji="1" lang="en-US" altLang="zh-CN" dirty="0"/>
              <a:t>Head </a:t>
            </a:r>
            <a:r>
              <a:rPr kumimoji="1" lang="zh-CN" altLang="en-US" dirty="0"/>
              <a:t>和各种参数 </a:t>
            </a:r>
            <a:r>
              <a:rPr kumimoji="1" lang="en-US" altLang="zh-CN" dirty="0"/>
              <a:t>QWE</a:t>
            </a:r>
            <a:r>
              <a:rPr kumimoji="1" lang="zh-CN" altLang="en-US" dirty="0"/>
              <a:t> 要懂技术细节，仔细看教程和</a:t>
            </a:r>
            <a:r>
              <a:rPr kumimoji="1" lang="en-US" altLang="zh-CN" dirty="0"/>
              <a:t>PPT</a:t>
            </a:r>
            <a:r>
              <a:rPr kumimoji="1" lang="zh-CN" altLang="en-US" dirty="0"/>
              <a:t>！！！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Taylor structured pruning:</a:t>
            </a:r>
          </a:p>
          <a:p>
            <a:r>
              <a:rPr kumimoji="1" lang="en-US" altLang="zh-CN" dirty="0"/>
              <a:t>Different M1M2M3M4M5 networks: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2922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let’s begin with the background and introduction.</a:t>
            </a:r>
          </a:p>
        </p:txBody>
      </p:sp>
    </p:spTree>
    <p:extLst>
      <p:ext uri="{BB962C8B-B14F-4D97-AF65-F5344CB8AC3E}">
        <p14:creationId xmlns:p14="http://schemas.microsoft.com/office/powerpoint/2010/main" val="191881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1" dirty="0"/>
              <a:t>First</a:t>
            </a:r>
            <a:r>
              <a:rPr kumimoji="1" lang="zh-CN" altLang="en-US" sz="1100" b="1" dirty="0"/>
              <a:t>，</a:t>
            </a:r>
            <a:r>
              <a:rPr kumimoji="1" lang="en-US" altLang="zh-CN" sz="1100" b="1" dirty="0"/>
              <a:t>I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will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introduce Vision Transformer briefly. As a variant of Transformer, Vision transformer was </a:t>
            </a:r>
            <a:r>
              <a:rPr kumimoji="1" lang="en-US" altLang="zh-CN" sz="1100" dirty="0"/>
              <a:t>Published in 2021 on ICLR conference.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Unlike original version of Transformer, Vision transformer targets at image classification tasks. Vision transformer outperforms CNNs with fewer training resource in many tasks.</a:t>
            </a:r>
          </a:p>
          <a:p>
            <a:pPr marL="82550" indent="0">
              <a:lnSpc>
                <a:spcPct val="120000"/>
              </a:lnSpc>
              <a:buNone/>
            </a:pPr>
            <a:endParaRPr kumimoji="1" lang="en-US" altLang="zh-CN" sz="1100" b="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0" dirty="0"/>
              <a:t>This paper took vision transformer as basis, this is because vision transformers have </a:t>
            </a:r>
            <a:r>
              <a:rPr kumimoji="1" lang="en-US" altLang="zh-CN" sz="1100" dirty="0"/>
              <a:t>High model capabilities and superior performance. They can extract information globally. Also, their have Low computational resource occupation. 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The performance of Transformers can be improved with scale without bottle neck.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570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en-US" altLang="zh-CN" sz="1100" dirty="0"/>
              <a:t>But transformers are not perfect.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In fact, currently, the constantly improved accuracy comes at the cost of increasing model sizes and computation amount. </a:t>
            </a:r>
          </a:p>
          <a:p>
            <a:pPr marL="457200" marR="0" lvl="0" indent="-298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The number of parameters of such models are counted in Billions. Therefore, the largescale of such models require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powerful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Many of them do not show significant reduction in computational time.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9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knowing the research gaps, we will analyze, design an improved network.</a:t>
            </a:r>
          </a:p>
        </p:txBody>
      </p:sp>
    </p:spTree>
    <p:extLst>
      <p:ext uri="{BB962C8B-B14F-4D97-AF65-F5344CB8AC3E}">
        <p14:creationId xmlns:p14="http://schemas.microsoft.com/office/powerpoint/2010/main" val="4108212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observations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The first observation is that the Time of some operations such as reshape and copy, are strongly influenced by memory access.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Thus, we can Reduce memory inefficient layers.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To be more specific, there are two parts in Transformer networks: The MHSA layers and FNN layers, MHSA are memory inefficient. Therefore, the model reduces the number of such layers and applied a sandwich layout. To balance speed and accuracy, the MHSA proportion is tested.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Second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Attention map is costly can maybe unnecessary, and many heads learn similar projections.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solve this problem,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this paper feeds each head with only a split of the full feature.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Third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 Re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5460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en-US" altLang="zh-CN" sz="11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first problem, the memory-efficient sandwich block layout is applied.</a:t>
            </a:r>
          </a:p>
          <a:p>
            <a:pPr>
              <a:lnSpc>
                <a:spcPct val="100000"/>
              </a:lnSpc>
            </a:pPr>
            <a:r>
              <a:rPr kumimoji="1" lang="en-US" altLang="zh-CN" sz="1100" dirty="0"/>
              <a:t>This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second problem, which some attention maps may be costly and unnecessary this paper applied a cascaded Group Attention structure: One attention head is fed with different splits of the full features.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This design can improve the diversity of attention maps and save FLOPS as well as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Finally, this paper reallocate the parameters in the network by expanding the channel width of critical modules while shrinking the unimportant ones. 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6557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the network design, some experiments are done.</a:t>
            </a:r>
          </a:p>
        </p:txBody>
      </p:sp>
    </p:spTree>
    <p:extLst>
      <p:ext uri="{BB962C8B-B14F-4D97-AF65-F5344CB8AC3E}">
        <p14:creationId xmlns:p14="http://schemas.microsoft.com/office/powerpoint/2010/main" val="1324188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paper use ImangeNet-1k to train the model.</a:t>
            </a:r>
          </a:p>
          <a:p>
            <a:endParaRPr kumimoji="1" lang="en-US" altLang="zh-CN" sz="1100" dirty="0"/>
          </a:p>
          <a:p>
            <a:r>
              <a:rPr kumimoji="1" lang="en-US" altLang="zh-CN" sz="1100" dirty="0"/>
              <a:t>The network was trained from scratch for 300 epochs.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training parameters are shown as follows. 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Another 300 epochs are applied to fine tune the network to conduct downstream image classification which means a transfer  learning was conducted.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Six models with different sizes are tested (From M0-M5)</a:t>
            </a:r>
            <a:endParaRPr kumimoji="1"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018799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bg>
      <p:bgPr>
        <a:blipFill dpi="0" rotWithShape="1">
          <a:blip r:embed="rId2">
            <a:alphaModFix amt="27747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9950800"/>
            <a:ext cx="18288118" cy="336209"/>
          </a:xfrm>
          <a:custGeom>
            <a:avLst/>
            <a:gdLst/>
            <a:ahLst/>
            <a:cxnLst/>
            <a:rect l="l" t="t" r="r" b="b"/>
            <a:pathLst>
              <a:path w="4816592" h="435940" extrusionOk="0">
                <a:moveTo>
                  <a:pt x="0" y="0"/>
                </a:moveTo>
                <a:lnTo>
                  <a:pt x="4816592" y="0"/>
                </a:lnTo>
                <a:lnTo>
                  <a:pt x="4816592" y="435940"/>
                </a:lnTo>
                <a:lnTo>
                  <a:pt x="0" y="435940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CN" altLang="en-US" sz="2000" spc="2000" baseline="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開物成務  勵學利民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CN" altLang="en-US" sz="1600" spc="2000" baseline="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507350" y="47318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152300" y="649600"/>
            <a:ext cx="14335800" cy="338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300"/>
              <a:buFont typeface="Tenor Sans"/>
              <a:buNone/>
              <a:defRPr sz="123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97074C-8F4F-DD70-A9B7-19C7C30ECE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046200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DABED-E1CA-58E0-8C4D-CF449570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96765-3473-E81B-F7A9-0EEA0E04F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9DC61B-2072-612F-1581-3940439B4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EB3B-A8DB-CCDE-F58D-126A762D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68E9B3-566D-504C-3E6B-9550112A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58705-D447-743A-5306-EF61A2AD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6987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55B5-E2E9-8E66-F3C1-7D8BFB60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0E6978-BFD6-3B98-675A-93CB17377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FA0203-0441-7E98-FE68-F13B22C3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E9CE84-78D7-FDD2-C319-A73AC4E1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507323-AA8C-2201-357D-C3FB660F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7618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B33C7C8-A281-C4A4-8A3C-1D0880A9A9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597CD2-A8F0-E4F1-4DEB-63BE68836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1A7C0-1FFE-DCF0-EA40-53384348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4B4D8E-009C-42AD-ABBD-5A1055DF7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2BC4C-485A-6922-055A-076853DD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08974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296800" y="24309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5" name="Google Shape;15;p4"/>
          <p:cNvSpPr/>
          <p:nvPr/>
        </p:nvSpPr>
        <p:spPr>
          <a:xfrm>
            <a:off x="0" y="9951011"/>
            <a:ext cx="18280075" cy="335544"/>
          </a:xfrm>
          <a:custGeom>
            <a:avLst/>
            <a:gdLst/>
            <a:ahLst/>
            <a:cxnLst/>
            <a:rect l="l" t="t" r="r" b="b"/>
            <a:pathLst>
              <a:path w="8971816" h="504665" extrusionOk="0">
                <a:moveTo>
                  <a:pt x="0" y="0"/>
                </a:moveTo>
                <a:lnTo>
                  <a:pt x="8971816" y="0"/>
                </a:lnTo>
                <a:lnTo>
                  <a:pt x="8971816" y="504665"/>
                </a:lnTo>
                <a:lnTo>
                  <a:pt x="0" y="504665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algn="ctr"/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Maoning</a:t>
            </a:r>
            <a:r>
              <a:rPr lang="zh-CN" altLang="en-US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Chen, EEE Dept., The Hong Kong Polytechnic University</a:t>
            </a:r>
            <a:endParaRPr lang="zh-CN" altLang="en-US" sz="1800" spc="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96800" y="148029"/>
            <a:ext cx="13823400" cy="136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9" name="Google Shape;37;p5">
            <a:extLst>
              <a:ext uri="{FF2B5EF4-FFF2-40B4-BE49-F238E27FC236}">
                <a16:creationId xmlns:a16="http://schemas.microsoft.com/office/drawing/2014/main" id="{E4170432-02EF-3C7E-B2FA-5FDD697111B6}"/>
              </a:ext>
            </a:extLst>
          </p:cNvPr>
          <p:cNvSpPr/>
          <p:nvPr userDrawn="1"/>
        </p:nvSpPr>
        <p:spPr>
          <a:xfrm>
            <a:off x="-7925" y="1615412"/>
            <a:ext cx="18288000" cy="142923"/>
          </a:xfrm>
          <a:prstGeom prst="rect">
            <a:avLst/>
          </a:prstGeom>
          <a:gradFill>
            <a:gsLst>
              <a:gs pos="0">
                <a:srgbClr val="871E2D"/>
              </a:gs>
              <a:gs pos="100000">
                <a:srgbClr val="CF3D3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1DD690-537E-339C-023F-6A6CDF34D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395" t="-7289" r="79594" b="-5212"/>
          <a:stretch/>
        </p:blipFill>
        <p:spPr>
          <a:xfrm>
            <a:off x="16507623" y="371829"/>
            <a:ext cx="96715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61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userDrawn="1">
  <p:cSld name="Content with 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A9A3BBD-53F8-5BF4-268C-7906946616AF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7107" y="0"/>
            <a:ext cx="12573001" cy="10287001"/>
          </a:xfrm>
          <a:prstGeom prst="rect">
            <a:avLst/>
          </a:prstGeom>
          <a:noFill/>
        </p:spPr>
      </p:pic>
      <p:sp>
        <p:nvSpPr>
          <p:cNvPr id="40" name="Google Shape;40;p9"/>
          <p:cNvSpPr/>
          <p:nvPr/>
        </p:nvSpPr>
        <p:spPr>
          <a:xfrm>
            <a:off x="0" y="850"/>
            <a:ext cx="5715000" cy="10286150"/>
          </a:xfrm>
          <a:custGeom>
            <a:avLst/>
            <a:gdLst/>
            <a:ahLst/>
            <a:cxnLst/>
            <a:rect l="l" t="t" r="r" b="b"/>
            <a:pathLst>
              <a:path w="2837927" h="5048417" extrusionOk="0">
                <a:moveTo>
                  <a:pt x="0" y="0"/>
                </a:moveTo>
                <a:lnTo>
                  <a:pt x="2837927" y="0"/>
                </a:lnTo>
                <a:lnTo>
                  <a:pt x="2837927" y="5048417"/>
                </a:lnTo>
                <a:lnTo>
                  <a:pt x="0" y="5048417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7543625" y="33523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1586860" y="2163156"/>
            <a:ext cx="2608556" cy="59606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chemeClr val="bg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83F946-534D-7175-B7DC-DB0657C0CC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84943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1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0254130-048B-5617-14CC-B77A84E520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97857" y="9140371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44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27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50B3A5-39BE-98BD-E498-811E978DD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885D00-9AFF-1465-73AF-88CFEF420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75BCC-95B8-A75D-B9E0-7FA48BD2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3B43E9-FBD1-F19C-DB76-75407CFB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13344-6F96-6627-D6A6-026C714E7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9921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9FEC-6868-E962-C8B9-9CDA00F9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CDB53-59AD-0FA7-17D9-280A0D2D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A85A70-B55C-4AEC-09CE-0A245049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CAEAA4-8884-6DBF-EA1E-37516225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267F8-021C-DFE2-D907-60FA5CE6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10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AD809-FF13-8F5C-AD24-0E1B6A6A7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FD423-25F1-2F16-8944-D1BF61C00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A9063D-E0CC-37C0-67C7-E01FFBE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1A0BED-1B99-7B1D-EB0E-C29AEA08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689E97-E09A-ABCC-30C3-18D3C98A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214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6D1E1-12EE-2548-27A3-3D59017D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9356E-4B56-D522-5E8B-6581A18B8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5CF08-782E-3682-E771-3EEA044CE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5731C0-3C5C-6147-33DB-75FC4DF9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71C78F-3DBC-D3B0-73FA-C2D49DCD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FF2C02-AA18-1964-0E9C-466AE75D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7291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8D680C-16EA-6960-D877-A710A176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CDFF88-3BFA-6711-1D8A-084CAF3A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C1DBD4-0EE6-AAAE-D9F1-733A6E439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6F1688-58FA-B345-42AD-6F42973D9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E95FB5-DE40-94D6-1B2F-B7C8F73A1B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9C24F7-4258-AC41-2998-00A7FA0E0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15715C-0342-3277-0DFD-967ADE009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B555F7-20F3-34C2-0C78-D5A5C9E25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246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FD66E-C44C-E517-31F7-793F37727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7D785D-8788-628F-9E79-CB25782F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79BF49-08E4-C3E2-E519-4A1EB111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D0C00E-3858-63DF-4DF4-907EECE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9176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5FD849-6639-950F-B1A3-C741C28B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F15E8-6AE9-D399-D318-BB3CBC1D0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6C37F2-8387-279C-A939-587A9361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7182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05D7F8-7F71-10AA-835E-C50DD6CF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1625F0-D3FB-3A2B-EB14-90C060549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5A69A0-5739-EB41-12CB-B5186F6B2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BB9A7C-E8FA-714D-CF5E-08747A2B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26C12D-52B1-BCE9-7E1F-5A9DEA1F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3292D-7740-2931-F672-0DA048AB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6170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5905889-F680-4087-5E00-FE1771E8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BF7F0C-65D9-4DD0-46BB-70F4E58F1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09DDD4-40C0-1EA4-62DE-01A87A26F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32037-62EE-F003-73E0-7C854441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DA935-6E1A-9B2E-17FE-28A29E083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134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60" r:id="rId16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536612-70D6-B777-BE6A-2E0249224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2300" y="6344724"/>
            <a:ext cx="8229600" cy="1776526"/>
          </a:xfrm>
        </p:spPr>
        <p:txBody>
          <a:bodyPr/>
          <a:lstStyle/>
          <a:p>
            <a:pPr marL="12700" indent="0">
              <a:buNone/>
            </a:pPr>
            <a:r>
              <a:rPr kumimoji="1" lang="en-US" altLang="zh-CN" dirty="0"/>
              <a:t>Maoning Chen</a:t>
            </a:r>
          </a:p>
          <a:p>
            <a:pPr marL="12700" indent="0">
              <a:buNone/>
            </a:pPr>
            <a:r>
              <a:rPr kumimoji="1" lang="en-US" altLang="zh-CN" dirty="0"/>
              <a:t>23041352r</a:t>
            </a:r>
          </a:p>
          <a:p>
            <a:pPr marL="12700" indent="0">
              <a:buNone/>
            </a:pPr>
            <a:r>
              <a:rPr kumimoji="1" lang="en-US" altLang="zh-CN" dirty="0"/>
              <a:t>EEE Dept.</a:t>
            </a:r>
          </a:p>
          <a:p>
            <a:pPr marL="1270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4E15564-2C33-4810-B43F-E1840957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300" y="649600"/>
            <a:ext cx="15878400" cy="4798700"/>
          </a:xfrm>
        </p:spPr>
        <p:txBody>
          <a:bodyPr/>
          <a:lstStyle/>
          <a:p>
            <a:r>
              <a:rPr lang="en-US" altLang="zh-CN" sz="6600" dirty="0">
                <a:latin typeface="+mj-lt"/>
              </a:rPr>
              <a:t>A new Application and research  of Transformer in Computer Vision:</a:t>
            </a:r>
            <a:br>
              <a:rPr lang="en-US" altLang="zh-CN" sz="6600" dirty="0">
                <a:latin typeface="+mj-lt"/>
              </a:rPr>
            </a:br>
            <a:r>
              <a:rPr lang="en-US" altLang="zh-CN" sz="6600" dirty="0" err="1">
                <a:latin typeface="+mj-lt"/>
              </a:rPr>
              <a:t>EfficientViT</a:t>
            </a:r>
            <a:r>
              <a:rPr lang="en-US" altLang="zh-CN" sz="6600" dirty="0">
                <a:latin typeface="+mj-lt"/>
              </a:rPr>
              <a:t>: Memory Efficient Vision Transformer with Cascaded Group Attention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54797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6BE1D2-1907-00DE-6F15-A540DCCC8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7906" y="1964759"/>
            <a:ext cx="8436628" cy="7896417"/>
          </a:xfrm>
        </p:spPr>
        <p:txBody>
          <a:bodyPr>
            <a:normAutofit/>
          </a:bodyPr>
          <a:lstStyle/>
          <a:p>
            <a:pPr marL="82550" indent="0">
              <a:buNone/>
            </a:pPr>
            <a:r>
              <a:rPr kumimoji="1" lang="en-US" altLang="zh-CN" b="1" dirty="0"/>
              <a:t>Comparing to CNNs:</a:t>
            </a:r>
          </a:p>
          <a:p>
            <a:pPr marL="82550" indent="0">
              <a:buNone/>
            </a:pPr>
            <a:r>
              <a:rPr kumimoji="1" lang="en-US" altLang="zh-CN" dirty="0" err="1"/>
              <a:t>EfficientVit</a:t>
            </a:r>
            <a:r>
              <a:rPr kumimoji="1" lang="en-US" altLang="zh-CN" dirty="0"/>
              <a:t> M3 </a:t>
            </a:r>
            <a:r>
              <a:rPr kumimoji="1" lang="en-US" altLang="zh-CN" i="1" dirty="0"/>
              <a:t>VS</a:t>
            </a:r>
            <a:r>
              <a:rPr kumimoji="1" lang="en-US" altLang="zh-CN" dirty="0"/>
              <a:t>  Mobile Nets V2</a:t>
            </a:r>
          </a:p>
          <a:p>
            <a:r>
              <a:rPr kumimoji="1" lang="en-US" altLang="zh-CN" dirty="0"/>
              <a:t>1.4% better top-1 accuracy</a:t>
            </a:r>
          </a:p>
          <a:p>
            <a:r>
              <a:rPr kumimoji="1" lang="en-US" altLang="zh-CN" dirty="0"/>
              <a:t>2.5× faster on GPU and 3.0× faster on Intel CPU.</a:t>
            </a:r>
          </a:p>
          <a:p>
            <a:pPr marL="82550" indent="0">
              <a:buNone/>
            </a:pPr>
            <a:r>
              <a:rPr kumimoji="1" lang="en-US" altLang="zh-CN" dirty="0" err="1"/>
              <a:t>EfficientVit</a:t>
            </a:r>
            <a:r>
              <a:rPr kumimoji="1" lang="en-US" altLang="zh-CN" dirty="0"/>
              <a:t> M5 </a:t>
            </a:r>
            <a:r>
              <a:rPr kumimoji="1" lang="en-US" altLang="zh-CN" i="1" dirty="0"/>
              <a:t>VS</a:t>
            </a:r>
            <a:r>
              <a:rPr kumimoji="1" lang="en-US" altLang="zh-CN" dirty="0"/>
              <a:t>  MobileNetV3-Large:</a:t>
            </a:r>
          </a:p>
          <a:p>
            <a:r>
              <a:rPr kumimoji="1" lang="en-US" altLang="zh-CN" dirty="0"/>
              <a:t>1.9% higher accuracy</a:t>
            </a:r>
          </a:p>
          <a:p>
            <a:r>
              <a:rPr kumimoji="1" lang="en-US" altLang="zh-CN" dirty="0"/>
              <a:t>40.5% faster on GPU and 45.2% faster on CPU</a:t>
            </a:r>
          </a:p>
          <a:p>
            <a:r>
              <a:rPr kumimoji="1" lang="en-US" altLang="zh-CN" dirty="0"/>
              <a:t>Comparisons with efficient </a:t>
            </a:r>
            <a:r>
              <a:rPr kumimoji="1" lang="en-US" altLang="zh-CN" dirty="0" err="1"/>
              <a:t>ViTs</a:t>
            </a:r>
            <a:endParaRPr kumimoji="1" lang="en-US" altLang="zh-CN" dirty="0"/>
          </a:p>
          <a:p>
            <a:pPr marL="82550" indent="0">
              <a:buNone/>
            </a:pPr>
            <a:r>
              <a:rPr kumimoji="1" lang="en-US" altLang="zh-CN" b="1" dirty="0"/>
              <a:t>Comparing to </a:t>
            </a:r>
            <a:r>
              <a:rPr kumimoji="1" lang="en-US" altLang="zh-CN" b="1" dirty="0" err="1"/>
              <a:t>ViTs</a:t>
            </a:r>
            <a:r>
              <a:rPr kumimoji="1" lang="en-US" altLang="zh-CN" b="1" dirty="0"/>
              <a:t>:</a:t>
            </a:r>
          </a:p>
          <a:p>
            <a:r>
              <a:rPr kumimoji="1" lang="en-US" altLang="zh-CN" dirty="0"/>
              <a:t>EfficientViT-M4 VS </a:t>
            </a:r>
            <a:r>
              <a:rPr kumimoji="1" lang="en-US" altLang="zh-CN" dirty="0" err="1"/>
              <a:t>EdgeViT</a:t>
            </a:r>
            <a:r>
              <a:rPr kumimoji="1" lang="en-US" altLang="zh-CN" dirty="0"/>
              <a:t>-XXS</a:t>
            </a:r>
          </a:p>
          <a:p>
            <a:r>
              <a:rPr kumimoji="1" lang="en-US" altLang="zh-CN" dirty="0"/>
              <a:t>Similar accuracy</a:t>
            </a:r>
          </a:p>
          <a:p>
            <a:r>
              <a:rPr kumimoji="1" lang="en-US" altLang="zh-CN" dirty="0"/>
              <a:t>4.4× faster on GPUS and 3.0× faster on CPUS</a:t>
            </a:r>
          </a:p>
          <a:p>
            <a:pPr marL="82550" indent="0">
              <a:buNone/>
            </a:pPr>
            <a:r>
              <a:rPr kumimoji="1" lang="en-US" altLang="zh-CN" dirty="0"/>
              <a:t>Transfer learning:</a:t>
            </a:r>
          </a:p>
          <a:p>
            <a:r>
              <a:rPr kumimoji="1" lang="en-US" altLang="zh-CN" dirty="0"/>
              <a:t>Largest Throughput</a:t>
            </a:r>
          </a:p>
          <a:p>
            <a:r>
              <a:rPr kumimoji="1" lang="en-US" altLang="zh-CN" dirty="0"/>
              <a:t>Highest accuracy in CIFAR-10 and other three datasets.</a:t>
            </a:r>
          </a:p>
          <a:p>
            <a:r>
              <a:rPr kumimoji="1" lang="en-US" altLang="zh-CN" dirty="0"/>
              <a:t>Best performance in objective detections.</a:t>
            </a:r>
          </a:p>
          <a:p>
            <a:endParaRPr kumimoji="1" lang="en-US" altLang="zh-CN" dirty="0"/>
          </a:p>
          <a:p>
            <a:pPr marL="82550" indent="0">
              <a:buNone/>
            </a:pPr>
            <a:r>
              <a:rPr kumimoji="1" lang="en-US" altLang="zh-CN" dirty="0"/>
              <a:t>Ablation studies are conducted on the sandwich layout block,</a:t>
            </a:r>
          </a:p>
          <a:p>
            <a:pPr marL="82550" indent="0">
              <a:buNone/>
            </a:pPr>
            <a:r>
              <a:rPr kumimoji="1" lang="en-US" altLang="zh-CN" dirty="0"/>
              <a:t>cascaded group attention, and cascaded group attention blocks and other components.</a:t>
            </a:r>
          </a:p>
          <a:p>
            <a:pPr marL="8255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7F16B30-5616-9FDE-9E47-D8F6CCD5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Performance Comparison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59B430-01A8-2109-2F63-8FF09580F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34" y="2130906"/>
            <a:ext cx="9085729" cy="729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81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444BA2-E02A-A2C0-2D33-3FFB2D5FE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799" y="2430925"/>
            <a:ext cx="13823399" cy="61393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The similar research can be conducted on other transformers to accelerate other tasks.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49A6225-FB31-8C68-F46B-90E3E17E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Future Perspective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0109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AB20D5-7044-9A4E-9973-A38A2EA20F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[1] Liu, X., Peng, H., Zheng, N., Yang, Y., Hu, H., &amp; Yuan, Y. (2023). </a:t>
            </a:r>
            <a:r>
              <a:rPr kumimoji="1" lang="en-US" altLang="zh-CN" dirty="0" err="1"/>
              <a:t>Efficientvit</a:t>
            </a:r>
            <a:r>
              <a:rPr kumimoji="1" lang="en-US" altLang="zh-CN" dirty="0"/>
              <a:t>: Memory efficient vision transformer with cascaded group attention. In Proceedings of the IEEE/CVF Conference on Computer Vision and Pattern Recognition (pp. 14420-14430).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[2] Alexey </a:t>
            </a:r>
            <a:r>
              <a:rPr kumimoji="1" lang="en-US" altLang="zh-CN" dirty="0" err="1"/>
              <a:t>Dosovitskiy</a:t>
            </a:r>
            <a:r>
              <a:rPr kumimoji="1" lang="en-US" altLang="zh-CN" dirty="0"/>
              <a:t>, Lucas Beyer, Alexander Kolesnikov, Dirk </a:t>
            </a:r>
            <a:r>
              <a:rPr kumimoji="1" lang="en-US" altLang="zh-CN" dirty="0" err="1"/>
              <a:t>Weissenborn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Xiaohua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Zhai</a:t>
            </a:r>
            <a:r>
              <a:rPr kumimoji="1" lang="en-US" altLang="zh-CN" dirty="0"/>
              <a:t>, Thomas </a:t>
            </a:r>
            <a:r>
              <a:rPr kumimoji="1" lang="en-US" altLang="zh-CN" dirty="0" err="1"/>
              <a:t>Unterthiner</a:t>
            </a:r>
            <a:r>
              <a:rPr kumimoji="1" lang="en-US" altLang="zh-CN" dirty="0"/>
              <a:t>, Mostafa </a:t>
            </a:r>
            <a:r>
              <a:rPr kumimoji="1" lang="en-US" altLang="zh-CN" dirty="0" err="1"/>
              <a:t>Dehghani</a:t>
            </a:r>
            <a:r>
              <a:rPr kumimoji="1" lang="en-US" altLang="zh-CN" dirty="0"/>
              <a:t>, Matthias </a:t>
            </a:r>
            <a:r>
              <a:rPr kumimoji="1" lang="en-US" altLang="zh-CN" dirty="0" err="1"/>
              <a:t>Minderer</a:t>
            </a:r>
            <a:r>
              <a:rPr kumimoji="1" lang="en-US" altLang="zh-CN" dirty="0"/>
              <a:t>, Georg </a:t>
            </a:r>
            <a:r>
              <a:rPr kumimoji="1" lang="en-US" altLang="zh-CN" dirty="0" err="1"/>
              <a:t>Heigold</a:t>
            </a:r>
            <a:r>
              <a:rPr kumimoji="1" lang="en-US" altLang="zh-CN" dirty="0"/>
              <a:t>, Syl-vain </a:t>
            </a:r>
            <a:r>
              <a:rPr kumimoji="1" lang="en-US" altLang="zh-CN" dirty="0" err="1"/>
              <a:t>Gelly</a:t>
            </a:r>
            <a:r>
              <a:rPr kumimoji="1" lang="en-US" altLang="zh-CN" dirty="0"/>
              <a:t>, et al. An image is worth 16x16 words: Trans-formers for image recognition at scale. ICLR, 2021. 1, 2, 3, 7, 8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556B8C4-65BC-8FB8-F897-E89964E7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References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956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A4510FC-F2E1-8504-CAFB-71579E0B7082}"/>
              </a:ext>
            </a:extLst>
          </p:cNvPr>
          <p:cNvSpPr txBox="1"/>
          <p:nvPr/>
        </p:nvSpPr>
        <p:spPr>
          <a:xfrm>
            <a:off x="7544844" y="4548354"/>
            <a:ext cx="31983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B73648"/>
                </a:solidFill>
              </a:rPr>
              <a:t>Thanks!</a:t>
            </a:r>
            <a:endParaRPr kumimoji="1" lang="zh-CN" altLang="en-US" sz="6600" dirty="0">
              <a:solidFill>
                <a:srgbClr val="B736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09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Background and introduction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97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8D02932-CA18-F454-F76A-DB340913E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800" y="211415"/>
            <a:ext cx="13823400" cy="1362000"/>
          </a:xfrm>
        </p:spPr>
        <p:txBody>
          <a:bodyPr/>
          <a:lstStyle/>
          <a:p>
            <a:r>
              <a:rPr kumimoji="1" lang="en-US" altLang="zh-CN" dirty="0"/>
              <a:t> 1.1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-Vision transformers </a:t>
            </a:r>
            <a:endParaRPr kumimoji="1"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1A771EC-EFB4-C055-C1F5-FBAE9585A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927197"/>
            <a:ext cx="8229600" cy="7331655"/>
          </a:xfrm>
        </p:spPr>
        <p:txBody>
          <a:bodyPr>
            <a:normAutofit fontScale="92500" lnSpcReduction="20000"/>
          </a:bodyPr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Vision Transformer: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Published in 2021 on ICLR conference.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Image classification tasks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Outperforms CNNs with fewer training resource.</a:t>
            </a:r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Why Vit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High model capabilities and superior performance.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Extract information globally.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Low computational resource occupation.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Extensible.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Performance can be improved with scale without bottle neck.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5F0015-51BA-CD77-C1B5-79CBE9A85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350" y="3329976"/>
            <a:ext cx="8509530" cy="452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91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26E31C-4213-E98F-875D-FAA2C6BE7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1910972"/>
            <a:ext cx="8313365" cy="784262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800" dirty="0"/>
              <a:t>The constantly improved accuracy comes at the cost of increasing model sizes and computation overhead. 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number of parameters are counted in Billions.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 largescale of such models require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powerful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May of them do not show significant wall-clock speed-up.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performance of the model in this paper is shown in the right figure.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EDF62B0-F4B1-FF1B-C0D9-0C2F3328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1.2 Research Gap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1C7FAB-06CA-2BF6-2B63-ADB6B1C8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185" y="3514536"/>
            <a:ext cx="72263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7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Problem Analysis and Network Design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35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B4AE7E3-3765-594C-EEE4-4E47EECD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671" y="1713747"/>
            <a:ext cx="9251577" cy="8739100"/>
          </a:xfrm>
        </p:spPr>
        <p:txBody>
          <a:bodyPr>
            <a:normAutofit/>
          </a:bodyPr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1: 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Time of some operations(such as reshape, copy) are strongly influenced by memory access across different memory units.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1: Reduce memory inefficient layers.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There are two parts in Transformer networks: The MHSA layers and FNN layers, MHSA are memory inefficient. Therefore, the model reduces the number of MHSA layers and applied a sandwich layout.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To balance speed and accuracy, the MHSA proportion is tested.</a:t>
            </a:r>
          </a:p>
          <a:p>
            <a:pPr>
              <a:lnSpc>
                <a:spcPct val="100000"/>
              </a:lnSpc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Attention map is costly can maybe unnecessary, and many heads learn similar projections.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This paper feeds each head with only a split of the full feature.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Redesign channels by Taylor structured pruning.</a:t>
            </a:r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pPr marL="8255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D3E123-2578-821E-219F-71486867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5400" dirty="0"/>
              <a:t>2.1 Observations and Improvement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Methods </a:t>
            </a:r>
            <a:endParaRPr kumimoji="1" lang="zh-CN" altLang="en-US" sz="5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EA4EC5-FFD9-D1C7-7010-3674F4ACE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3248" y="2374896"/>
            <a:ext cx="8381081" cy="35668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5A0FCB-70BD-FD6B-DC0B-01F6E225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8784" y="5997757"/>
            <a:ext cx="6662416" cy="28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0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849750-5841-28C1-1B37-2D2B3AB8A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24" y="2079812"/>
            <a:ext cx="7673788" cy="76737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28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1: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The memory-efficient sandwich block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2: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Cascaded Group Attention structure: One attention head is fed with different splits of the full features.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diversity of attention maps and save FLOPS.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3: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Reallocate the parameters in the network by ex-</a:t>
            </a:r>
            <a:r>
              <a:rPr kumimoji="1" lang="en-US" altLang="zh-CN" sz="2800" dirty="0" err="1"/>
              <a:t>panding</a:t>
            </a:r>
            <a:r>
              <a:rPr kumimoji="1" lang="en-US" altLang="zh-CN" sz="2800" dirty="0"/>
              <a:t> the channel width of critical modules while shrinking the unimportant ones.  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1B3FAE9-67DD-37B9-6B08-EEDCBFC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799" y="148029"/>
            <a:ext cx="14230071" cy="1362000"/>
          </a:xfrm>
        </p:spPr>
        <p:txBody>
          <a:bodyPr/>
          <a:lstStyle/>
          <a:p>
            <a:r>
              <a:rPr kumimoji="1" lang="en-US" altLang="zh-CN" sz="6600" dirty="0"/>
              <a:t>2.2 Network: Efficient Vision Transformer</a:t>
            </a:r>
            <a:endParaRPr kumimoji="1" lang="zh-CN" altLang="en-US" sz="6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BEF0CD-7545-4477-327D-3AFE03CBE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447" y="2430925"/>
            <a:ext cx="10103685" cy="65288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58CBFE-9C77-EF6A-A2A0-E3D6705A4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482" y="4896223"/>
            <a:ext cx="5756836" cy="37333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B74ED9-8486-96F6-EB50-EA3ED1EB3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967" y="4896223"/>
            <a:ext cx="3582515" cy="37333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F5DCF7-513B-65BD-30BB-4114FE0DF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5619" y="8563648"/>
            <a:ext cx="2192616" cy="444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4186F9-DBE7-1862-697B-3B65ADD82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8235" y="8611998"/>
            <a:ext cx="2429896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Experiments, results and perspectives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279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54DCB0-4DEE-0406-C941-7AC0F2F95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4"/>
            <a:ext cx="15969224" cy="7197169"/>
          </a:xfrm>
        </p:spPr>
        <p:txBody>
          <a:bodyPr>
            <a:normAutofit lnSpcReduction="10000"/>
          </a:bodyPr>
          <a:lstStyle/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Dataset: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ImageNet-1K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Training environment: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 </a:t>
            </a:r>
            <a:r>
              <a:rPr kumimoji="1" lang="en-US" altLang="zh-CN" sz="2400" dirty="0" err="1"/>
              <a:t>PyTorch</a:t>
            </a:r>
            <a:r>
              <a:rPr kumimoji="1" lang="en-US" altLang="zh-CN" sz="2400" dirty="0"/>
              <a:t> 1.11.0, Timm 0.5.4 8, Nvidia V100 GPUs 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 err="1"/>
              <a:t>Trianing</a:t>
            </a:r>
            <a:r>
              <a:rPr kumimoji="1" lang="en-US" altLang="zh-CN" sz="2400" dirty="0"/>
              <a:t> Method: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b="1" dirty="0"/>
              <a:t>From scratch for 300 epochs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Batch size  2,048.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input images are resized and randomly cropped into 224×224.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initial learning rate is 1×10−3 with weight decay of 2.5×10−2.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Data augmentation strategies including Mix-up, auto-augmentation , and random erasing are applied.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Another 300 epochs are applied to finetune the network to conduct downstream image classification.</a:t>
            </a:r>
            <a:endParaRPr kumimoji="1" lang="zh-CN" altLang="en-US" sz="2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1152AE-6364-1928-E152-95F59496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Dataset Design and training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7768AD-1CE1-B0CA-0001-331BF03E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2994" y="3189941"/>
            <a:ext cx="57277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89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40352</TotalTime>
  <Words>1698</Words>
  <Application>Microsoft Macintosh PowerPoint</Application>
  <PresentationFormat>自定义</PresentationFormat>
  <Paragraphs>172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 Light</vt:lpstr>
      <vt:lpstr>Assistant</vt:lpstr>
      <vt:lpstr>Arial</vt:lpstr>
      <vt:lpstr>Times New Roman</vt:lpstr>
      <vt:lpstr>Tenor Sans</vt:lpstr>
      <vt:lpstr>等线</vt:lpstr>
      <vt:lpstr>KaiTi</vt:lpstr>
      <vt:lpstr>Wingdings</vt:lpstr>
      <vt:lpstr>Office 主题​​</vt:lpstr>
      <vt:lpstr>A new Application and research  of Transformer in Computer Vision: EfficientViT: Memory Efficient Vision Transformer with Cascaded Group Attention</vt:lpstr>
      <vt:lpstr>Part 1</vt:lpstr>
      <vt:lpstr> 1.1 ViT-Vision transformers </vt:lpstr>
      <vt:lpstr>1.2 Research Gap</vt:lpstr>
      <vt:lpstr>Part 2</vt:lpstr>
      <vt:lpstr>2.1 Observations and Improvement Methods </vt:lpstr>
      <vt:lpstr>2.2 Network: Efficient Vision Transformer</vt:lpstr>
      <vt:lpstr>Part 3</vt:lpstr>
      <vt:lpstr>3.1 Dataset Design and training</vt:lpstr>
      <vt:lpstr>3.2 Performance Comparison</vt:lpstr>
      <vt:lpstr>3.3 Future Perspective</vt:lpstr>
      <vt:lpstr>References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 Summery on Surveys and Optimization Models Related to Railway Virtual Coupling</dc:title>
  <dc:creator>懋宁 陈</dc:creator>
  <cp:lastModifiedBy>CHEN, Maoning [Student]</cp:lastModifiedBy>
  <cp:revision>20</cp:revision>
  <dcterms:created xsi:type="dcterms:W3CDTF">2023-11-14T11:53:28Z</dcterms:created>
  <dcterms:modified xsi:type="dcterms:W3CDTF">2024-04-03T06:29:15Z</dcterms:modified>
</cp:coreProperties>
</file>

<file path=docProps/thumbnail.jpeg>
</file>